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Jasper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Jasper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DYLAN -- Triangles get smaller outside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DYLAN -- oversimplification -- the triangles disappeared here, will likely never return to help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DYLAN - too few triangles? Triangles get stuck in their spot and don’t move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DYLAN -- alpha values are set high, like for green. Then triangles below don’t evolve well, because they don’t contribute to the image. The alpha will never decrease, then, because it would decrease the fitness, so the triangles never improve, so… etc.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DYLAN -- Populations can converge, unable to sustain improvement through genetic combination. Mutation is also too unreliable to produce improvements, so the population stagnates.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Jasper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Jasper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Jasper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Jasper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a:t>BO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DYLAN </a:t>
            </a:r>
            <a:r>
              <a:rPr lang="en"/>
              <a:t>-- Describe sample individual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BO</a:t>
            </a:r>
          </a:p>
          <a:p>
            <a:pPr lvl="0">
              <a:spcBef>
                <a:spcPts val="0"/>
              </a:spcBef>
              <a:buNone/>
            </a:pPr>
            <a:r>
              <a:t/>
            </a:r>
            <a:endParaRPr b="1"/>
          </a:p>
          <a:p>
            <a:pPr lvl="0" rtl="0">
              <a:spcBef>
                <a:spcPts val="0"/>
              </a:spcBef>
              <a:buNone/>
            </a:pPr>
            <a:r>
              <a:rPr lang="en"/>
              <a:t>Why we only ran it for 50 with 10 particles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BO</a:t>
            </a:r>
          </a:p>
          <a:p>
            <a:pPr lvl="0">
              <a:spcBef>
                <a:spcPts val="0"/>
              </a:spcBef>
              <a:buNone/>
            </a:pPr>
            <a:r>
              <a:t/>
            </a:r>
            <a:endParaRPr b="1"/>
          </a:p>
          <a:p>
            <a:pPr lvl="0">
              <a:spcBef>
                <a:spcPts val="0"/>
              </a:spcBef>
              <a:buNone/>
            </a:pPr>
            <a:r>
              <a:rPr lang="en"/>
              <a:t>Talk about how we restricted the values of each, and how we initialized the position in each dimension. Did the same, but manually, for GA alone.</a:t>
            </a:r>
          </a:p>
          <a:p>
            <a:pPr lvl="0">
              <a:spcBef>
                <a:spcPts val="0"/>
              </a:spcBef>
              <a:buNone/>
            </a:pPr>
            <a:r>
              <a:rPr lang="en"/>
              <a:t>The velocities were initialized uniformly over each dimension</a:t>
            </a:r>
          </a:p>
          <a:p>
            <a:pPr lvl="0" rtl="0">
              <a:spcBef>
                <a:spcPts val="0"/>
              </a:spcBef>
              <a:buNone/>
            </a:pPr>
            <a:r>
              <a:rPr lang="en" u="sng"/>
              <a:t>Talk about sending the values to the GA and returning back from the GA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Jasper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gi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jpg"/><Relationship Id="rId4" Type="http://schemas.openxmlformats.org/officeDocument/2006/relationships/image" Target="../media/image3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5.gif"/><Relationship Id="rId5" Type="http://schemas.openxmlformats.org/officeDocument/2006/relationships/image" Target="../media/image10.jpg"/><Relationship Id="rId6"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jpg"/><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chriscummins.cc/s/genetics/"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Using PSO to Optimize a GA for Image Reproduction</a:t>
            </a:r>
          </a:p>
        </p:txBody>
      </p:sp>
      <p:sp>
        <p:nvSpPr>
          <p:cNvPr id="55" name="Shape 55"/>
          <p:cNvSpPr txBox="1"/>
          <p:nvPr>
            <p:ph idx="1" type="subTitle"/>
          </p:nvPr>
        </p:nvSpPr>
        <p:spPr>
          <a:xfrm>
            <a:off x="311700" y="2834125"/>
            <a:ext cx="8520600" cy="1205400"/>
          </a:xfrm>
          <a:prstGeom prst="rect">
            <a:avLst/>
          </a:prstGeom>
        </p:spPr>
        <p:txBody>
          <a:bodyPr anchorCtr="0" anchor="t" bIns="91425" lIns="91425" rIns="91425" tIns="91425">
            <a:noAutofit/>
          </a:bodyPr>
          <a:lstStyle/>
          <a:p>
            <a:pPr lvl="0">
              <a:spcBef>
                <a:spcPts val="0"/>
              </a:spcBef>
              <a:buNone/>
            </a:pPr>
            <a:r>
              <a:rPr lang="en"/>
              <a:t>Bo Bleckel, Jasper Houston, Dylan Parsons</a:t>
            </a:r>
          </a:p>
          <a:p>
            <a:pPr lvl="0">
              <a:spcBef>
                <a:spcPts val="0"/>
              </a:spcBef>
              <a:buNone/>
            </a:pPr>
            <a:r>
              <a:rPr lang="en"/>
              <a:t>May 17, 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Results: GA</a:t>
            </a:r>
          </a:p>
        </p:txBody>
      </p:sp>
      <p:sp>
        <p:nvSpPr>
          <p:cNvPr id="117" name="Shape 117"/>
          <p:cNvSpPr txBox="1"/>
          <p:nvPr>
            <p:ph idx="1" type="body"/>
          </p:nvPr>
        </p:nvSpPr>
        <p:spPr>
          <a:xfrm>
            <a:off x="311700" y="1152475"/>
            <a:ext cx="4264500" cy="34164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 sz="1200"/>
              <a:t>5 individuals</a:t>
            </a:r>
          </a:p>
          <a:p>
            <a:pPr lvl="0">
              <a:spcBef>
                <a:spcPts val="0"/>
              </a:spcBef>
              <a:buClr>
                <a:schemeClr val="dk1"/>
              </a:buClr>
              <a:buSzPct val="91666"/>
              <a:buFont typeface="Arial"/>
              <a:buNone/>
            </a:pPr>
            <a:r>
              <a:rPr lang="en" sz="1200"/>
              <a:t>20 triangles</a:t>
            </a:r>
          </a:p>
          <a:p>
            <a:pPr lvl="0">
              <a:spcBef>
                <a:spcPts val="0"/>
              </a:spcBef>
              <a:buClr>
                <a:schemeClr val="dk1"/>
              </a:buClr>
              <a:buSzPct val="91666"/>
              <a:buFont typeface="Arial"/>
              <a:buNone/>
            </a:pPr>
            <a:r>
              <a:rPr lang="en" sz="1200"/>
              <a:t>0.4 pC</a:t>
            </a:r>
          </a:p>
          <a:p>
            <a:pPr lvl="0">
              <a:spcBef>
                <a:spcPts val="0"/>
              </a:spcBef>
              <a:buClr>
                <a:schemeClr val="dk1"/>
              </a:buClr>
              <a:buSzPct val="91666"/>
              <a:buFont typeface="Arial"/>
              <a:buNone/>
            </a:pPr>
            <a:r>
              <a:rPr lang="en" sz="1200"/>
              <a:t>0.1 pM</a:t>
            </a:r>
          </a:p>
          <a:p>
            <a:pPr lvl="0">
              <a:spcBef>
                <a:spcPts val="0"/>
              </a:spcBef>
              <a:buClr>
                <a:schemeClr val="dk1"/>
              </a:buClr>
              <a:buSzPct val="91666"/>
              <a:buFont typeface="Arial"/>
              <a:buNone/>
            </a:pPr>
            <a:r>
              <a:rPr lang="en" sz="1200"/>
              <a:t>0.1 alpha mutation amount</a:t>
            </a:r>
          </a:p>
          <a:p>
            <a:pPr lvl="0">
              <a:spcBef>
                <a:spcPts val="0"/>
              </a:spcBef>
              <a:buClr>
                <a:schemeClr val="dk1"/>
              </a:buClr>
              <a:buSzPct val="91666"/>
              <a:buFont typeface="Arial"/>
              <a:buNone/>
            </a:pPr>
            <a:r>
              <a:rPr lang="en" sz="1200"/>
              <a:t>19.8 point (x,y) mutation amount (20% of total)</a:t>
            </a:r>
          </a:p>
          <a:p>
            <a:pPr lvl="0">
              <a:spcBef>
                <a:spcPts val="0"/>
              </a:spcBef>
              <a:buNone/>
            </a:pPr>
            <a:r>
              <a:rPr lang="en" sz="1200"/>
              <a:t>15 color mutation amount</a:t>
            </a:r>
          </a:p>
          <a:p>
            <a:pPr lvl="0" rtl="0">
              <a:spcBef>
                <a:spcPts val="0"/>
              </a:spcBef>
              <a:buClr>
                <a:schemeClr val="dk1"/>
              </a:buClr>
              <a:buSzPct val="91666"/>
              <a:buFont typeface="Arial"/>
              <a:buNone/>
            </a:pPr>
            <a:r>
              <a:rPr lang="en" sz="1200"/>
              <a:t>10,000 generations</a:t>
            </a:r>
          </a:p>
        </p:txBody>
      </p:sp>
      <p:pic>
        <p:nvPicPr>
          <p:cNvPr id="118" name="Shape 118"/>
          <p:cNvPicPr preferRelativeResize="0"/>
          <p:nvPr/>
        </p:nvPicPr>
        <p:blipFill>
          <a:blip r:embed="rId3">
            <a:alphaModFix/>
          </a:blip>
          <a:stretch>
            <a:fillRect/>
          </a:stretch>
        </p:blipFill>
        <p:spPr>
          <a:xfrm>
            <a:off x="4972899" y="661262"/>
            <a:ext cx="3859403" cy="3820973"/>
          </a:xfrm>
          <a:prstGeom prst="rect">
            <a:avLst/>
          </a:prstGeom>
          <a:noFill/>
          <a:ln>
            <a:noFill/>
          </a:ln>
        </p:spPr>
      </p:pic>
      <p:pic>
        <p:nvPicPr>
          <p:cNvPr id="119" name="Shape 119"/>
          <p:cNvPicPr preferRelativeResize="0"/>
          <p:nvPr/>
        </p:nvPicPr>
        <p:blipFill>
          <a:blip r:embed="rId4">
            <a:alphaModFix/>
          </a:blip>
          <a:stretch>
            <a:fillRect/>
          </a:stretch>
        </p:blipFill>
        <p:spPr>
          <a:xfrm>
            <a:off x="3034024" y="1741212"/>
            <a:ext cx="1738926" cy="16610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Results: GA</a:t>
            </a:r>
          </a:p>
        </p:txBody>
      </p:sp>
      <p:sp>
        <p:nvSpPr>
          <p:cNvPr id="125" name="Shape 125"/>
          <p:cNvSpPr txBox="1"/>
          <p:nvPr>
            <p:ph idx="1" type="body"/>
          </p:nvPr>
        </p:nvSpPr>
        <p:spPr>
          <a:xfrm>
            <a:off x="311700" y="1152475"/>
            <a:ext cx="4264500" cy="3416400"/>
          </a:xfrm>
          <a:prstGeom prst="rect">
            <a:avLst/>
          </a:prstGeom>
        </p:spPr>
        <p:txBody>
          <a:bodyPr anchorCtr="0" anchor="t" bIns="91425" lIns="91425" rIns="91425" tIns="91425">
            <a:noAutofit/>
          </a:bodyPr>
          <a:lstStyle/>
          <a:p>
            <a:pPr lvl="0" rtl="0">
              <a:spcBef>
                <a:spcPts val="0"/>
              </a:spcBef>
              <a:buNone/>
            </a:pPr>
            <a:r>
              <a:rPr lang="en" sz="1200"/>
              <a:t>5 individuals</a:t>
            </a:r>
          </a:p>
          <a:p>
            <a:pPr lvl="0" rtl="0">
              <a:spcBef>
                <a:spcPts val="0"/>
              </a:spcBef>
              <a:buNone/>
            </a:pPr>
            <a:r>
              <a:rPr lang="en" sz="1200"/>
              <a:t>20 triangles</a:t>
            </a:r>
          </a:p>
          <a:p>
            <a:pPr lvl="0" rtl="0">
              <a:spcBef>
                <a:spcPts val="0"/>
              </a:spcBef>
              <a:buNone/>
            </a:pPr>
            <a:r>
              <a:rPr lang="en" sz="1200"/>
              <a:t>0.4 pC</a:t>
            </a:r>
          </a:p>
          <a:p>
            <a:pPr lvl="0" rtl="0">
              <a:spcBef>
                <a:spcPts val="0"/>
              </a:spcBef>
              <a:buNone/>
            </a:pPr>
            <a:r>
              <a:rPr lang="en" sz="1200"/>
              <a:t>0.1 pM</a:t>
            </a:r>
          </a:p>
          <a:p>
            <a:pPr lvl="0" rtl="0">
              <a:spcBef>
                <a:spcPts val="0"/>
              </a:spcBef>
              <a:buNone/>
            </a:pPr>
            <a:r>
              <a:rPr lang="en" sz="1200"/>
              <a:t>0.1 alpha mutation amount</a:t>
            </a:r>
          </a:p>
          <a:p>
            <a:pPr lvl="0" rtl="0">
              <a:spcBef>
                <a:spcPts val="0"/>
              </a:spcBef>
              <a:buNone/>
            </a:pPr>
            <a:r>
              <a:rPr lang="en" sz="1200"/>
              <a:t>19.8 point (x,y) mutation amount</a:t>
            </a:r>
            <a:r>
              <a:rPr lang="en" sz="1200"/>
              <a:t> (20% of total)</a:t>
            </a:r>
          </a:p>
          <a:p>
            <a:pPr lvl="0">
              <a:spcBef>
                <a:spcPts val="0"/>
              </a:spcBef>
              <a:buNone/>
            </a:pPr>
            <a:r>
              <a:rPr lang="en" sz="1200"/>
              <a:t>15 color mutation amount</a:t>
            </a:r>
          </a:p>
          <a:p>
            <a:pPr lvl="0" rtl="0">
              <a:spcBef>
                <a:spcPts val="0"/>
              </a:spcBef>
              <a:buNone/>
            </a:pPr>
            <a:r>
              <a:rPr lang="en" sz="1200"/>
              <a:t>10,000 generations</a:t>
            </a:r>
          </a:p>
        </p:txBody>
      </p:sp>
      <p:pic>
        <p:nvPicPr>
          <p:cNvPr id="126" name="Shape 126"/>
          <p:cNvPicPr preferRelativeResize="0"/>
          <p:nvPr/>
        </p:nvPicPr>
        <p:blipFill>
          <a:blip r:embed="rId3">
            <a:alphaModFix/>
          </a:blip>
          <a:stretch>
            <a:fillRect/>
          </a:stretch>
        </p:blipFill>
        <p:spPr>
          <a:xfrm>
            <a:off x="4972725" y="661262"/>
            <a:ext cx="3859570" cy="3820974"/>
          </a:xfrm>
          <a:prstGeom prst="rect">
            <a:avLst/>
          </a:prstGeom>
          <a:noFill/>
          <a:ln>
            <a:noFill/>
          </a:ln>
        </p:spPr>
      </p:pic>
      <p:pic>
        <p:nvPicPr>
          <p:cNvPr id="127" name="Shape 127"/>
          <p:cNvPicPr preferRelativeResize="0"/>
          <p:nvPr/>
        </p:nvPicPr>
        <p:blipFill>
          <a:blip r:embed="rId4">
            <a:alphaModFix/>
          </a:blip>
          <a:stretch>
            <a:fillRect/>
          </a:stretch>
        </p:blipFill>
        <p:spPr>
          <a:xfrm>
            <a:off x="3034024" y="1741212"/>
            <a:ext cx="1738926" cy="16610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Results: PSO</a:t>
            </a:r>
          </a:p>
        </p:txBody>
      </p:sp>
      <p:sp>
        <p:nvSpPr>
          <p:cNvPr id="133" name="Shape 133"/>
          <p:cNvSpPr txBox="1"/>
          <p:nvPr/>
        </p:nvSpPr>
        <p:spPr>
          <a:xfrm>
            <a:off x="588050" y="2426700"/>
            <a:ext cx="2843400" cy="27168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lang="en" sz="1200">
                <a:solidFill>
                  <a:srgbClr val="434343"/>
                </a:solidFill>
              </a:rPr>
              <a:t>2 individuals</a:t>
            </a:r>
          </a:p>
          <a:p>
            <a:pPr lvl="0" rtl="0">
              <a:lnSpc>
                <a:spcPct val="115000"/>
              </a:lnSpc>
              <a:spcBef>
                <a:spcPts val="0"/>
              </a:spcBef>
              <a:buClr>
                <a:schemeClr val="dk1"/>
              </a:buClr>
              <a:buSzPct val="91666"/>
              <a:buFont typeface="Arial"/>
              <a:buNone/>
            </a:pPr>
            <a:r>
              <a:rPr lang="en" sz="1200">
                <a:solidFill>
                  <a:srgbClr val="434343"/>
                </a:solidFill>
              </a:rPr>
              <a:t>40 triangles</a:t>
            </a:r>
          </a:p>
          <a:p>
            <a:pPr lvl="0" rtl="0">
              <a:lnSpc>
                <a:spcPct val="115000"/>
              </a:lnSpc>
              <a:spcBef>
                <a:spcPts val="0"/>
              </a:spcBef>
              <a:buClr>
                <a:schemeClr val="dk1"/>
              </a:buClr>
              <a:buSzPct val="91666"/>
              <a:buFont typeface="Arial"/>
              <a:buNone/>
            </a:pPr>
            <a:r>
              <a:rPr lang="en" sz="1200">
                <a:solidFill>
                  <a:srgbClr val="434343"/>
                </a:solidFill>
              </a:rPr>
              <a:t>0.18 probability of crossover</a:t>
            </a:r>
          </a:p>
          <a:p>
            <a:pPr lvl="0" rtl="0">
              <a:lnSpc>
                <a:spcPct val="115000"/>
              </a:lnSpc>
              <a:spcBef>
                <a:spcPts val="0"/>
              </a:spcBef>
              <a:buNone/>
            </a:pPr>
            <a:r>
              <a:rPr lang="en" sz="1200">
                <a:solidFill>
                  <a:srgbClr val="434343"/>
                </a:solidFill>
              </a:rPr>
              <a:t>0.09 probability of mutation</a:t>
            </a:r>
          </a:p>
          <a:p>
            <a:pPr lvl="0" rtl="0">
              <a:lnSpc>
                <a:spcPct val="115000"/>
              </a:lnSpc>
              <a:spcBef>
                <a:spcPts val="0"/>
              </a:spcBef>
              <a:buNone/>
            </a:pPr>
            <a:r>
              <a:rPr lang="en" sz="1200">
                <a:solidFill>
                  <a:srgbClr val="434343"/>
                </a:solidFill>
              </a:rPr>
              <a:t>0.04 alpha mutation</a:t>
            </a:r>
          </a:p>
          <a:p>
            <a:pPr lvl="0" rtl="0">
              <a:lnSpc>
                <a:spcPct val="115000"/>
              </a:lnSpc>
              <a:spcBef>
                <a:spcPts val="0"/>
              </a:spcBef>
              <a:buNone/>
            </a:pPr>
            <a:r>
              <a:rPr lang="en" sz="1200">
                <a:solidFill>
                  <a:srgbClr val="434343"/>
                </a:solidFill>
              </a:rPr>
              <a:t>5.46 point (x,y) mutation</a:t>
            </a:r>
          </a:p>
          <a:p>
            <a:pPr lvl="0" rtl="0">
              <a:lnSpc>
                <a:spcPct val="115000"/>
              </a:lnSpc>
              <a:spcBef>
                <a:spcPts val="0"/>
              </a:spcBef>
              <a:buNone/>
            </a:pPr>
            <a:r>
              <a:rPr lang="en" sz="1200">
                <a:solidFill>
                  <a:srgbClr val="434343"/>
                </a:solidFill>
              </a:rPr>
              <a:t>27 color mutation</a:t>
            </a:r>
          </a:p>
          <a:p>
            <a:pPr lvl="0" rtl="0">
              <a:lnSpc>
                <a:spcPct val="115000"/>
              </a:lnSpc>
              <a:spcBef>
                <a:spcPts val="0"/>
              </a:spcBef>
              <a:buClr>
                <a:schemeClr val="dk1"/>
              </a:buClr>
              <a:buSzPct val="91666"/>
              <a:buFont typeface="Arial"/>
              <a:buNone/>
            </a:pPr>
            <a:r>
              <a:rPr lang="en" sz="1200">
                <a:solidFill>
                  <a:srgbClr val="434343"/>
                </a:solidFill>
              </a:rPr>
              <a:t>4087 generations</a:t>
            </a:r>
          </a:p>
          <a:p>
            <a:pPr lvl="0" rtl="0">
              <a:lnSpc>
                <a:spcPct val="115000"/>
              </a:lnSpc>
              <a:spcBef>
                <a:spcPts val="0"/>
              </a:spcBef>
              <a:buNone/>
            </a:pPr>
            <a:r>
              <a:rPr lang="en" sz="1200">
                <a:solidFill>
                  <a:srgbClr val="434343"/>
                </a:solidFill>
              </a:rPr>
              <a:t>Fitness: 91.9%</a:t>
            </a:r>
          </a:p>
        </p:txBody>
      </p:sp>
      <p:pic>
        <p:nvPicPr>
          <p:cNvPr id="134" name="Shape 134"/>
          <p:cNvPicPr preferRelativeResize="0"/>
          <p:nvPr/>
        </p:nvPicPr>
        <p:blipFill>
          <a:blip r:embed="rId3">
            <a:alphaModFix/>
          </a:blip>
          <a:stretch>
            <a:fillRect/>
          </a:stretch>
        </p:blipFill>
        <p:spPr>
          <a:xfrm>
            <a:off x="3066125" y="1198225"/>
            <a:ext cx="2747050" cy="2747050"/>
          </a:xfrm>
          <a:prstGeom prst="rect">
            <a:avLst/>
          </a:prstGeom>
          <a:noFill/>
          <a:ln>
            <a:noFill/>
          </a:ln>
        </p:spPr>
      </p:pic>
      <p:pic>
        <p:nvPicPr>
          <p:cNvPr id="135" name="Shape 135"/>
          <p:cNvPicPr preferRelativeResize="0"/>
          <p:nvPr/>
        </p:nvPicPr>
        <p:blipFill>
          <a:blip r:embed="rId4">
            <a:alphaModFix/>
          </a:blip>
          <a:stretch>
            <a:fillRect/>
          </a:stretch>
        </p:blipFill>
        <p:spPr>
          <a:xfrm>
            <a:off x="6066475" y="1172462"/>
            <a:ext cx="2798574" cy="2798574"/>
          </a:xfrm>
          <a:prstGeom prst="rect">
            <a:avLst/>
          </a:prstGeom>
          <a:noFill/>
          <a:ln>
            <a:noFill/>
          </a:ln>
        </p:spPr>
      </p:pic>
      <p:sp>
        <p:nvSpPr>
          <p:cNvPr id="136" name="Shape 136"/>
          <p:cNvSpPr txBox="1"/>
          <p:nvPr/>
        </p:nvSpPr>
        <p:spPr>
          <a:xfrm>
            <a:off x="540650" y="1329700"/>
            <a:ext cx="2096700" cy="964500"/>
          </a:xfrm>
          <a:prstGeom prst="rect">
            <a:avLst/>
          </a:prstGeom>
          <a:noFill/>
          <a:ln>
            <a:noFill/>
          </a:ln>
        </p:spPr>
        <p:txBody>
          <a:bodyPr anchorCtr="0" anchor="t" bIns="91425" lIns="91425" rIns="91425" tIns="91425">
            <a:noAutofit/>
          </a:bodyPr>
          <a:lstStyle/>
          <a:p>
            <a:pPr lvl="0">
              <a:spcBef>
                <a:spcPts val="0"/>
              </a:spcBef>
              <a:buNone/>
            </a:pPr>
            <a:r>
              <a:rPr lang="en"/>
              <a:t>Total 48 iterations of PSO with 10 particles using Random neighborhood topology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Results: PSO</a:t>
            </a:r>
          </a:p>
        </p:txBody>
      </p:sp>
      <p:sp>
        <p:nvSpPr>
          <p:cNvPr id="142" name="Shape 142"/>
          <p:cNvSpPr txBox="1"/>
          <p:nvPr/>
        </p:nvSpPr>
        <p:spPr>
          <a:xfrm>
            <a:off x="580750" y="2426700"/>
            <a:ext cx="2843400" cy="27168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lang="en" sz="1200">
                <a:solidFill>
                  <a:srgbClr val="434343"/>
                </a:solidFill>
              </a:rPr>
              <a:t>9 individuals</a:t>
            </a:r>
          </a:p>
          <a:p>
            <a:pPr lvl="0" rtl="0">
              <a:lnSpc>
                <a:spcPct val="115000"/>
              </a:lnSpc>
              <a:spcBef>
                <a:spcPts val="0"/>
              </a:spcBef>
              <a:buClr>
                <a:schemeClr val="dk1"/>
              </a:buClr>
              <a:buSzPct val="91666"/>
              <a:buFont typeface="Arial"/>
              <a:buNone/>
            </a:pPr>
            <a:r>
              <a:rPr lang="en" sz="1200">
                <a:solidFill>
                  <a:srgbClr val="434343"/>
                </a:solidFill>
              </a:rPr>
              <a:t>15 triangles</a:t>
            </a:r>
          </a:p>
          <a:p>
            <a:pPr lvl="0" rtl="0">
              <a:lnSpc>
                <a:spcPct val="115000"/>
              </a:lnSpc>
              <a:spcBef>
                <a:spcPts val="0"/>
              </a:spcBef>
              <a:buClr>
                <a:schemeClr val="dk1"/>
              </a:buClr>
              <a:buSzPct val="91666"/>
              <a:buFont typeface="Arial"/>
              <a:buNone/>
            </a:pPr>
            <a:r>
              <a:rPr lang="en" sz="1200">
                <a:solidFill>
                  <a:srgbClr val="434343"/>
                </a:solidFill>
              </a:rPr>
              <a:t>0.23 probability of crossover</a:t>
            </a:r>
          </a:p>
          <a:p>
            <a:pPr lvl="0" rtl="0">
              <a:lnSpc>
                <a:spcPct val="115000"/>
              </a:lnSpc>
              <a:spcBef>
                <a:spcPts val="0"/>
              </a:spcBef>
              <a:buClr>
                <a:schemeClr val="dk1"/>
              </a:buClr>
              <a:buSzPct val="91666"/>
              <a:buFont typeface="Arial"/>
              <a:buNone/>
            </a:pPr>
            <a:r>
              <a:rPr lang="en" sz="1200">
                <a:solidFill>
                  <a:srgbClr val="434343"/>
                </a:solidFill>
              </a:rPr>
              <a:t>0.08 probability of mutation</a:t>
            </a:r>
          </a:p>
          <a:p>
            <a:pPr lvl="0" rtl="0">
              <a:lnSpc>
                <a:spcPct val="115000"/>
              </a:lnSpc>
              <a:spcBef>
                <a:spcPts val="0"/>
              </a:spcBef>
              <a:buClr>
                <a:schemeClr val="dk1"/>
              </a:buClr>
              <a:buSzPct val="91666"/>
              <a:buFont typeface="Arial"/>
              <a:buNone/>
            </a:pPr>
            <a:r>
              <a:rPr lang="en" sz="1200">
                <a:solidFill>
                  <a:srgbClr val="434343"/>
                </a:solidFill>
              </a:rPr>
              <a:t>0.17 alpha mutation</a:t>
            </a:r>
          </a:p>
          <a:p>
            <a:pPr lvl="0" rtl="0">
              <a:lnSpc>
                <a:spcPct val="115000"/>
              </a:lnSpc>
              <a:spcBef>
                <a:spcPts val="0"/>
              </a:spcBef>
              <a:buClr>
                <a:schemeClr val="dk1"/>
              </a:buClr>
              <a:buSzPct val="91666"/>
              <a:buFont typeface="Arial"/>
              <a:buNone/>
            </a:pPr>
            <a:r>
              <a:rPr lang="en" sz="1200">
                <a:solidFill>
                  <a:srgbClr val="434343"/>
                </a:solidFill>
              </a:rPr>
              <a:t>16.79 point (x,y) mutation</a:t>
            </a:r>
          </a:p>
          <a:p>
            <a:pPr lvl="0" rtl="0">
              <a:lnSpc>
                <a:spcPct val="115000"/>
              </a:lnSpc>
              <a:spcBef>
                <a:spcPts val="0"/>
              </a:spcBef>
              <a:buClr>
                <a:schemeClr val="dk1"/>
              </a:buClr>
              <a:buSzPct val="91666"/>
              <a:buFont typeface="Arial"/>
              <a:buNone/>
            </a:pPr>
            <a:r>
              <a:rPr lang="en" sz="1200">
                <a:solidFill>
                  <a:srgbClr val="434343"/>
                </a:solidFill>
              </a:rPr>
              <a:t>18 color mutation</a:t>
            </a:r>
          </a:p>
          <a:p>
            <a:pPr lvl="0" rtl="0">
              <a:lnSpc>
                <a:spcPct val="115000"/>
              </a:lnSpc>
              <a:spcBef>
                <a:spcPts val="0"/>
              </a:spcBef>
              <a:buNone/>
            </a:pPr>
            <a:r>
              <a:rPr lang="en" sz="1200">
                <a:solidFill>
                  <a:srgbClr val="434343"/>
                </a:solidFill>
              </a:rPr>
              <a:t>4380 generations</a:t>
            </a:r>
          </a:p>
          <a:p>
            <a:pPr lvl="0" rtl="0">
              <a:lnSpc>
                <a:spcPct val="115000"/>
              </a:lnSpc>
              <a:spcBef>
                <a:spcPts val="0"/>
              </a:spcBef>
              <a:buClr>
                <a:schemeClr val="dk1"/>
              </a:buClr>
              <a:buSzPct val="91666"/>
              <a:buFont typeface="Arial"/>
              <a:buNone/>
            </a:pPr>
            <a:r>
              <a:rPr lang="en" sz="1200">
                <a:solidFill>
                  <a:srgbClr val="434343"/>
                </a:solidFill>
              </a:rPr>
              <a:t>Fitness: 95.1%</a:t>
            </a:r>
          </a:p>
          <a:p>
            <a:pPr lvl="0" rtl="0">
              <a:spcBef>
                <a:spcPts val="0"/>
              </a:spcBef>
              <a:buNone/>
            </a:pPr>
            <a:r>
              <a:t/>
            </a:r>
            <a:endParaRPr sz="1200">
              <a:solidFill>
                <a:srgbClr val="434343"/>
              </a:solidFill>
            </a:endParaRPr>
          </a:p>
        </p:txBody>
      </p:sp>
      <p:pic>
        <p:nvPicPr>
          <p:cNvPr id="143" name="Shape 143"/>
          <p:cNvPicPr preferRelativeResize="0"/>
          <p:nvPr/>
        </p:nvPicPr>
        <p:blipFill>
          <a:blip r:embed="rId3">
            <a:alphaModFix/>
          </a:blip>
          <a:stretch>
            <a:fillRect/>
          </a:stretch>
        </p:blipFill>
        <p:spPr>
          <a:xfrm>
            <a:off x="2985750" y="1172475"/>
            <a:ext cx="2940300" cy="2940300"/>
          </a:xfrm>
          <a:prstGeom prst="rect">
            <a:avLst/>
          </a:prstGeom>
          <a:noFill/>
          <a:ln>
            <a:noFill/>
          </a:ln>
        </p:spPr>
      </p:pic>
      <p:pic>
        <p:nvPicPr>
          <p:cNvPr id="144" name="Shape 144"/>
          <p:cNvPicPr preferRelativeResize="0"/>
          <p:nvPr/>
        </p:nvPicPr>
        <p:blipFill>
          <a:blip r:embed="rId4">
            <a:alphaModFix/>
          </a:blip>
          <a:stretch>
            <a:fillRect/>
          </a:stretch>
        </p:blipFill>
        <p:spPr>
          <a:xfrm>
            <a:off x="6328000" y="1257575"/>
            <a:ext cx="2438400" cy="2438400"/>
          </a:xfrm>
          <a:prstGeom prst="rect">
            <a:avLst/>
          </a:prstGeom>
          <a:noFill/>
          <a:ln>
            <a:noFill/>
          </a:ln>
        </p:spPr>
      </p:pic>
      <p:sp>
        <p:nvSpPr>
          <p:cNvPr id="145" name="Shape 145"/>
          <p:cNvSpPr txBox="1"/>
          <p:nvPr/>
        </p:nvSpPr>
        <p:spPr>
          <a:xfrm>
            <a:off x="540650" y="1329700"/>
            <a:ext cx="2096700" cy="964500"/>
          </a:xfrm>
          <a:prstGeom prst="rect">
            <a:avLst/>
          </a:prstGeom>
          <a:noFill/>
          <a:ln>
            <a:noFill/>
          </a:ln>
        </p:spPr>
        <p:txBody>
          <a:bodyPr anchorCtr="0" anchor="t" bIns="91425" lIns="91425" rIns="91425" tIns="91425">
            <a:noAutofit/>
          </a:bodyPr>
          <a:lstStyle/>
          <a:p>
            <a:pPr lvl="0" rtl="0">
              <a:spcBef>
                <a:spcPts val="0"/>
              </a:spcBef>
              <a:buNone/>
            </a:pPr>
            <a:r>
              <a:rPr lang="en"/>
              <a:t>Total 17 iterations of PSO with 10 particles using Random neighborhood topology</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208175"/>
            <a:ext cx="8520600" cy="572700"/>
          </a:xfrm>
          <a:prstGeom prst="rect">
            <a:avLst/>
          </a:prstGeom>
        </p:spPr>
        <p:txBody>
          <a:bodyPr anchorCtr="0" anchor="t" bIns="91425" lIns="91425" rIns="91425" tIns="91425">
            <a:noAutofit/>
          </a:bodyPr>
          <a:lstStyle/>
          <a:p>
            <a:pPr lvl="0" rtl="0">
              <a:spcBef>
                <a:spcPts val="0"/>
              </a:spcBef>
              <a:buNone/>
            </a:pPr>
            <a:r>
              <a:rPr lang="en"/>
              <a:t>Questionable Results: GA</a:t>
            </a:r>
          </a:p>
        </p:txBody>
      </p:sp>
      <p:sp>
        <p:nvSpPr>
          <p:cNvPr id="151" name="Shape 15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152" name="Shape 152"/>
          <p:cNvPicPr preferRelativeResize="0"/>
          <p:nvPr/>
        </p:nvPicPr>
        <p:blipFill>
          <a:blip r:embed="rId3">
            <a:alphaModFix/>
          </a:blip>
          <a:stretch>
            <a:fillRect/>
          </a:stretch>
        </p:blipFill>
        <p:spPr>
          <a:xfrm>
            <a:off x="1009000" y="1076000"/>
            <a:ext cx="4067500" cy="4067500"/>
          </a:xfrm>
          <a:prstGeom prst="rect">
            <a:avLst/>
          </a:prstGeom>
          <a:noFill/>
          <a:ln>
            <a:noFill/>
          </a:ln>
        </p:spPr>
      </p:pic>
      <p:pic>
        <p:nvPicPr>
          <p:cNvPr id="153" name="Shape 153"/>
          <p:cNvPicPr preferRelativeResize="0"/>
          <p:nvPr/>
        </p:nvPicPr>
        <p:blipFill>
          <a:blip r:embed="rId4">
            <a:alphaModFix/>
          </a:blip>
          <a:stretch>
            <a:fillRect/>
          </a:stretch>
        </p:blipFill>
        <p:spPr>
          <a:xfrm>
            <a:off x="5076500" y="1075998"/>
            <a:ext cx="4067501" cy="4067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Questionable Results: GA</a:t>
            </a:r>
          </a:p>
          <a:p>
            <a:pPr lvl="0">
              <a:spcBef>
                <a:spcPts val="0"/>
              </a:spcBef>
              <a:buNone/>
            </a:pPr>
            <a:r>
              <a:t/>
            </a:r>
            <a:endParaRPr/>
          </a:p>
        </p:txBody>
      </p:sp>
      <p:sp>
        <p:nvSpPr>
          <p:cNvPr id="159" name="Shape 15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60" name="Shape 160"/>
          <p:cNvPicPr preferRelativeResize="0"/>
          <p:nvPr/>
        </p:nvPicPr>
        <p:blipFill>
          <a:blip r:embed="rId3">
            <a:alphaModFix/>
          </a:blip>
          <a:stretch>
            <a:fillRect/>
          </a:stretch>
        </p:blipFill>
        <p:spPr>
          <a:xfrm>
            <a:off x="5153011" y="1152475"/>
            <a:ext cx="3990979" cy="3991024"/>
          </a:xfrm>
          <a:prstGeom prst="rect">
            <a:avLst/>
          </a:prstGeom>
          <a:noFill/>
          <a:ln>
            <a:noFill/>
          </a:ln>
        </p:spPr>
      </p:pic>
      <p:pic>
        <p:nvPicPr>
          <p:cNvPr id="161" name="Shape 161"/>
          <p:cNvPicPr preferRelativeResize="0"/>
          <p:nvPr/>
        </p:nvPicPr>
        <p:blipFill>
          <a:blip r:embed="rId4">
            <a:alphaModFix/>
          </a:blip>
          <a:stretch>
            <a:fillRect/>
          </a:stretch>
        </p:blipFill>
        <p:spPr>
          <a:xfrm>
            <a:off x="1027185" y="1017724"/>
            <a:ext cx="4125828" cy="4125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Questionable Results: GA</a:t>
            </a:r>
          </a:p>
          <a:p>
            <a:pPr lvl="0">
              <a:spcBef>
                <a:spcPts val="0"/>
              </a:spcBef>
              <a:buNone/>
            </a:pPr>
            <a:r>
              <a:t/>
            </a:r>
            <a:endParaRPr/>
          </a:p>
        </p:txBody>
      </p:sp>
      <p:sp>
        <p:nvSpPr>
          <p:cNvPr id="167" name="Shape 16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68" name="Shape 168"/>
          <p:cNvPicPr preferRelativeResize="0"/>
          <p:nvPr/>
        </p:nvPicPr>
        <p:blipFill>
          <a:blip r:embed="rId3">
            <a:alphaModFix/>
          </a:blip>
          <a:stretch>
            <a:fillRect/>
          </a:stretch>
        </p:blipFill>
        <p:spPr>
          <a:xfrm>
            <a:off x="4302725" y="1152475"/>
            <a:ext cx="3991025" cy="3991025"/>
          </a:xfrm>
          <a:prstGeom prst="rect">
            <a:avLst/>
          </a:prstGeom>
          <a:noFill/>
          <a:ln>
            <a:noFill/>
          </a:ln>
        </p:spPr>
      </p:pic>
      <p:pic>
        <p:nvPicPr>
          <p:cNvPr id="169" name="Shape 169"/>
          <p:cNvPicPr preferRelativeResize="0"/>
          <p:nvPr/>
        </p:nvPicPr>
        <p:blipFill>
          <a:blip r:embed="rId4">
            <a:alphaModFix/>
          </a:blip>
          <a:stretch>
            <a:fillRect/>
          </a:stretch>
        </p:blipFill>
        <p:spPr>
          <a:xfrm>
            <a:off x="311700" y="1152475"/>
            <a:ext cx="3991025" cy="399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Questionable Results: GA</a:t>
            </a:r>
          </a:p>
          <a:p>
            <a:pPr lvl="0">
              <a:spcBef>
                <a:spcPts val="0"/>
              </a:spcBef>
              <a:buNone/>
            </a:pPr>
            <a:r>
              <a:t/>
            </a:r>
            <a:endParaRPr/>
          </a:p>
        </p:txBody>
      </p:sp>
      <p:sp>
        <p:nvSpPr>
          <p:cNvPr id="175" name="Shape 17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76" name="Shape 176"/>
          <p:cNvPicPr preferRelativeResize="0"/>
          <p:nvPr/>
        </p:nvPicPr>
        <p:blipFill>
          <a:blip r:embed="rId3">
            <a:alphaModFix/>
          </a:blip>
          <a:stretch>
            <a:fillRect/>
          </a:stretch>
        </p:blipFill>
        <p:spPr>
          <a:xfrm>
            <a:off x="311700" y="1152475"/>
            <a:ext cx="3416400" cy="3416400"/>
          </a:xfrm>
          <a:prstGeom prst="rect">
            <a:avLst/>
          </a:prstGeom>
          <a:noFill/>
          <a:ln>
            <a:noFill/>
          </a:ln>
        </p:spPr>
      </p:pic>
      <p:pic>
        <p:nvPicPr>
          <p:cNvPr id="177" name="Shape 177"/>
          <p:cNvPicPr preferRelativeResize="0"/>
          <p:nvPr/>
        </p:nvPicPr>
        <p:blipFill>
          <a:blip r:embed="rId4">
            <a:alphaModFix/>
          </a:blip>
          <a:stretch>
            <a:fillRect/>
          </a:stretch>
        </p:blipFill>
        <p:spPr>
          <a:xfrm>
            <a:off x="3759300" y="1152475"/>
            <a:ext cx="2923717"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GA: Convergence</a:t>
            </a:r>
          </a:p>
          <a:p>
            <a:pPr lvl="0">
              <a:spcBef>
                <a:spcPts val="0"/>
              </a:spcBef>
              <a:buNone/>
            </a:pPr>
            <a:r>
              <a:t/>
            </a:r>
            <a:endParaRPr/>
          </a:p>
        </p:txBody>
      </p:sp>
      <p:sp>
        <p:nvSpPr>
          <p:cNvPr id="183" name="Shape 18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50 Individuals</a:t>
            </a:r>
          </a:p>
          <a:p>
            <a:pPr indent="-228600" lvl="0" marL="457200" rtl="0">
              <a:spcBef>
                <a:spcPts val="0"/>
              </a:spcBef>
            </a:pPr>
            <a:r>
              <a:rPr lang="en"/>
              <a:t>50 Triangles</a:t>
            </a:r>
          </a:p>
          <a:p>
            <a:pPr indent="-228600" lvl="0" marL="457200" rtl="0">
              <a:spcBef>
                <a:spcPts val="0"/>
              </a:spcBef>
            </a:pPr>
            <a:r>
              <a:rPr lang="en"/>
              <a:t>5000 Iterations</a:t>
            </a:r>
          </a:p>
          <a:p>
            <a:pPr indent="-228600" lvl="0" marL="457200" rtl="0">
              <a:spcBef>
                <a:spcPts val="0"/>
              </a:spcBef>
            </a:pPr>
            <a:r>
              <a:rPr lang="en"/>
              <a:t>1 hour runtime</a:t>
            </a:r>
          </a:p>
        </p:txBody>
      </p:sp>
      <p:pic>
        <p:nvPicPr>
          <p:cNvPr descr="Image result for mondrian" id="184" name="Shape 184"/>
          <p:cNvPicPr preferRelativeResize="0"/>
          <p:nvPr/>
        </p:nvPicPr>
        <p:blipFill>
          <a:blip r:embed="rId3">
            <a:alphaModFix/>
          </a:blip>
          <a:stretch>
            <a:fillRect/>
          </a:stretch>
        </p:blipFill>
        <p:spPr>
          <a:xfrm>
            <a:off x="3434300" y="1263225"/>
            <a:ext cx="2878519" cy="2831174"/>
          </a:xfrm>
          <a:prstGeom prst="rect">
            <a:avLst/>
          </a:prstGeom>
          <a:noFill/>
          <a:ln>
            <a:noFill/>
          </a:ln>
        </p:spPr>
      </p:pic>
      <p:pic>
        <p:nvPicPr>
          <p:cNvPr id="185" name="Shape 185"/>
          <p:cNvPicPr preferRelativeResize="0"/>
          <p:nvPr/>
        </p:nvPicPr>
        <p:blipFill>
          <a:blip r:embed="rId4">
            <a:alphaModFix/>
          </a:blip>
          <a:stretch>
            <a:fillRect/>
          </a:stretch>
        </p:blipFill>
        <p:spPr>
          <a:xfrm>
            <a:off x="6312824" y="1263224"/>
            <a:ext cx="2831174" cy="2831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Questionable </a:t>
            </a:r>
            <a:r>
              <a:rPr lang="en"/>
              <a:t>Results: PSO</a:t>
            </a:r>
          </a:p>
        </p:txBody>
      </p:sp>
      <p:sp>
        <p:nvSpPr>
          <p:cNvPr id="191" name="Shape 191"/>
          <p:cNvSpPr txBox="1"/>
          <p:nvPr/>
        </p:nvSpPr>
        <p:spPr>
          <a:xfrm>
            <a:off x="595350" y="2426700"/>
            <a:ext cx="2843400" cy="27168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91666"/>
              <a:buFont typeface="Arial"/>
              <a:buNone/>
            </a:pPr>
            <a:r>
              <a:rPr lang="en" sz="1200">
                <a:solidFill>
                  <a:srgbClr val="434343"/>
                </a:solidFill>
              </a:rPr>
              <a:t>18 individuals</a:t>
            </a:r>
          </a:p>
          <a:p>
            <a:pPr lvl="0" rtl="0">
              <a:lnSpc>
                <a:spcPct val="115000"/>
              </a:lnSpc>
              <a:spcBef>
                <a:spcPts val="0"/>
              </a:spcBef>
              <a:buClr>
                <a:schemeClr val="dk1"/>
              </a:buClr>
              <a:buSzPct val="91666"/>
              <a:buFont typeface="Arial"/>
              <a:buNone/>
            </a:pPr>
            <a:r>
              <a:rPr lang="en" sz="1200">
                <a:solidFill>
                  <a:srgbClr val="434343"/>
                </a:solidFill>
              </a:rPr>
              <a:t>13 triangles</a:t>
            </a:r>
          </a:p>
          <a:p>
            <a:pPr lvl="0" rtl="0">
              <a:lnSpc>
                <a:spcPct val="115000"/>
              </a:lnSpc>
              <a:spcBef>
                <a:spcPts val="0"/>
              </a:spcBef>
              <a:buClr>
                <a:schemeClr val="dk1"/>
              </a:buClr>
              <a:buSzPct val="91666"/>
              <a:buFont typeface="Arial"/>
              <a:buNone/>
            </a:pPr>
            <a:r>
              <a:rPr lang="en" sz="1200">
                <a:solidFill>
                  <a:srgbClr val="434343"/>
                </a:solidFill>
              </a:rPr>
              <a:t>0.16 probability of crossover</a:t>
            </a:r>
          </a:p>
          <a:p>
            <a:pPr lvl="0" rtl="0">
              <a:lnSpc>
                <a:spcPct val="115000"/>
              </a:lnSpc>
              <a:spcBef>
                <a:spcPts val="0"/>
              </a:spcBef>
              <a:buNone/>
            </a:pPr>
            <a:r>
              <a:rPr lang="en" sz="1200">
                <a:solidFill>
                  <a:srgbClr val="434343"/>
                </a:solidFill>
              </a:rPr>
              <a:t>0.11 probability of mutation</a:t>
            </a:r>
          </a:p>
          <a:p>
            <a:pPr lvl="0" rtl="0">
              <a:lnSpc>
                <a:spcPct val="115000"/>
              </a:lnSpc>
              <a:spcBef>
                <a:spcPts val="0"/>
              </a:spcBef>
              <a:buNone/>
            </a:pPr>
            <a:r>
              <a:rPr lang="en" sz="1200">
                <a:solidFill>
                  <a:srgbClr val="434343"/>
                </a:solidFill>
              </a:rPr>
              <a:t>0.34 alpha mutation </a:t>
            </a:r>
          </a:p>
          <a:p>
            <a:pPr lvl="0" rtl="0">
              <a:lnSpc>
                <a:spcPct val="115000"/>
              </a:lnSpc>
              <a:spcBef>
                <a:spcPts val="0"/>
              </a:spcBef>
              <a:buNone/>
            </a:pPr>
            <a:r>
              <a:rPr lang="en" sz="1200">
                <a:solidFill>
                  <a:srgbClr val="434343"/>
                </a:solidFill>
              </a:rPr>
              <a:t>51.66 point (x,y) mutation</a:t>
            </a:r>
          </a:p>
          <a:p>
            <a:pPr lvl="0" rtl="0">
              <a:lnSpc>
                <a:spcPct val="115000"/>
              </a:lnSpc>
              <a:spcBef>
                <a:spcPts val="0"/>
              </a:spcBef>
              <a:buClr>
                <a:schemeClr val="dk1"/>
              </a:buClr>
              <a:buSzPct val="91666"/>
              <a:buFont typeface="Arial"/>
              <a:buNone/>
            </a:pPr>
            <a:r>
              <a:rPr lang="en" sz="1200">
                <a:solidFill>
                  <a:srgbClr val="434343"/>
                </a:solidFill>
              </a:rPr>
              <a:t>44 color mutation</a:t>
            </a:r>
          </a:p>
          <a:p>
            <a:pPr lvl="0" rtl="0">
              <a:lnSpc>
                <a:spcPct val="115000"/>
              </a:lnSpc>
              <a:spcBef>
                <a:spcPts val="0"/>
              </a:spcBef>
              <a:buNone/>
            </a:pPr>
            <a:r>
              <a:rPr lang="en" sz="1200">
                <a:solidFill>
                  <a:srgbClr val="434343"/>
                </a:solidFill>
              </a:rPr>
              <a:t>911 generations</a:t>
            </a:r>
          </a:p>
          <a:p>
            <a:pPr lvl="0" rtl="0">
              <a:lnSpc>
                <a:spcPct val="115000"/>
              </a:lnSpc>
              <a:spcBef>
                <a:spcPts val="0"/>
              </a:spcBef>
              <a:buClr>
                <a:schemeClr val="dk1"/>
              </a:buClr>
              <a:buSzPct val="91666"/>
              <a:buFont typeface="Arial"/>
              <a:buNone/>
            </a:pPr>
            <a:r>
              <a:rPr lang="en" sz="1200">
                <a:solidFill>
                  <a:srgbClr val="434343"/>
                </a:solidFill>
              </a:rPr>
              <a:t>Fitness: 88.04%</a:t>
            </a:r>
          </a:p>
          <a:p>
            <a:pPr lvl="0" rtl="0">
              <a:spcBef>
                <a:spcPts val="0"/>
              </a:spcBef>
              <a:buNone/>
            </a:pPr>
            <a:r>
              <a:t/>
            </a:r>
            <a:endParaRPr sz="1200">
              <a:solidFill>
                <a:srgbClr val="434343"/>
              </a:solidFill>
            </a:endParaRPr>
          </a:p>
        </p:txBody>
      </p:sp>
      <p:pic>
        <p:nvPicPr>
          <p:cNvPr id="192" name="Shape 192"/>
          <p:cNvPicPr preferRelativeResize="0"/>
          <p:nvPr/>
        </p:nvPicPr>
        <p:blipFill>
          <a:blip r:embed="rId3">
            <a:alphaModFix/>
          </a:blip>
          <a:stretch>
            <a:fillRect/>
          </a:stretch>
        </p:blipFill>
        <p:spPr>
          <a:xfrm>
            <a:off x="4259474" y="1107775"/>
            <a:ext cx="3264224" cy="1836099"/>
          </a:xfrm>
          <a:prstGeom prst="rect">
            <a:avLst/>
          </a:prstGeom>
          <a:noFill/>
          <a:ln>
            <a:noFill/>
          </a:ln>
        </p:spPr>
      </p:pic>
      <p:pic>
        <p:nvPicPr>
          <p:cNvPr id="193" name="Shape 193"/>
          <p:cNvPicPr preferRelativeResize="0"/>
          <p:nvPr/>
        </p:nvPicPr>
        <p:blipFill>
          <a:blip r:embed="rId4">
            <a:alphaModFix/>
          </a:blip>
          <a:stretch>
            <a:fillRect/>
          </a:stretch>
        </p:blipFill>
        <p:spPr>
          <a:xfrm>
            <a:off x="4317712" y="3140128"/>
            <a:ext cx="3147725" cy="1770595"/>
          </a:xfrm>
          <a:prstGeom prst="rect">
            <a:avLst/>
          </a:prstGeom>
          <a:noFill/>
          <a:ln>
            <a:noFill/>
          </a:ln>
        </p:spPr>
      </p:pic>
      <p:sp>
        <p:nvSpPr>
          <p:cNvPr id="194" name="Shape 194"/>
          <p:cNvSpPr txBox="1"/>
          <p:nvPr/>
        </p:nvSpPr>
        <p:spPr>
          <a:xfrm>
            <a:off x="540650" y="1329700"/>
            <a:ext cx="2944500" cy="964500"/>
          </a:xfrm>
          <a:prstGeom prst="rect">
            <a:avLst/>
          </a:prstGeom>
          <a:noFill/>
          <a:ln>
            <a:noFill/>
          </a:ln>
        </p:spPr>
        <p:txBody>
          <a:bodyPr anchorCtr="0" anchor="t" bIns="91425" lIns="91425" rIns="91425" tIns="91425">
            <a:noAutofit/>
          </a:bodyPr>
          <a:lstStyle/>
          <a:p>
            <a:pPr lvl="0" rtl="0">
              <a:spcBef>
                <a:spcPts val="0"/>
              </a:spcBef>
              <a:buNone/>
            </a:pPr>
            <a:r>
              <a:rPr lang="en"/>
              <a:t>Total 6 iterations of PSO with 10 particles using Random neighborhoods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pic>
        <p:nvPicPr>
          <p:cNvPr descr="Image result for particle swarm" id="60" name="Shape 60"/>
          <p:cNvPicPr preferRelativeResize="0"/>
          <p:nvPr/>
        </p:nvPicPr>
        <p:blipFill>
          <a:blip r:embed="rId3">
            <a:alphaModFix/>
          </a:blip>
          <a:stretch>
            <a:fillRect/>
          </a:stretch>
        </p:blipFill>
        <p:spPr>
          <a:xfrm>
            <a:off x="2166324" y="1243075"/>
            <a:ext cx="3543125" cy="2657350"/>
          </a:xfrm>
          <a:prstGeom prst="rect">
            <a:avLst/>
          </a:prstGeom>
          <a:noFill/>
          <a:ln>
            <a:noFill/>
          </a:ln>
        </p:spPr>
      </p:pic>
      <p:pic>
        <p:nvPicPr>
          <p:cNvPr descr="Image result for genetic algorithm" id="61" name="Shape 61"/>
          <p:cNvPicPr preferRelativeResize="0"/>
          <p:nvPr/>
        </p:nvPicPr>
        <p:blipFill>
          <a:blip r:embed="rId4">
            <a:alphaModFix/>
          </a:blip>
          <a:stretch>
            <a:fillRect/>
          </a:stretch>
        </p:blipFill>
        <p:spPr>
          <a:xfrm>
            <a:off x="448750" y="863325"/>
            <a:ext cx="1046125" cy="3416850"/>
          </a:xfrm>
          <a:prstGeom prst="rect">
            <a:avLst/>
          </a:prstGeom>
          <a:noFill/>
          <a:ln>
            <a:noFill/>
          </a:ln>
        </p:spPr>
      </p:pic>
      <p:pic>
        <p:nvPicPr>
          <p:cNvPr id="62" name="Shape 62"/>
          <p:cNvPicPr preferRelativeResize="0"/>
          <p:nvPr/>
        </p:nvPicPr>
        <p:blipFill>
          <a:blip r:embed="rId5">
            <a:alphaModFix/>
          </a:blip>
          <a:stretch>
            <a:fillRect/>
          </a:stretch>
        </p:blipFill>
        <p:spPr>
          <a:xfrm>
            <a:off x="6198202" y="2681987"/>
            <a:ext cx="2497053" cy="1863190"/>
          </a:xfrm>
          <a:prstGeom prst="rect">
            <a:avLst/>
          </a:prstGeom>
          <a:noFill/>
          <a:ln>
            <a:noFill/>
          </a:ln>
        </p:spPr>
      </p:pic>
      <p:pic>
        <p:nvPicPr>
          <p:cNvPr descr="Image result for colorful triangles" id="63" name="Shape 63"/>
          <p:cNvPicPr preferRelativeResize="0"/>
          <p:nvPr/>
        </p:nvPicPr>
        <p:blipFill>
          <a:blip r:embed="rId6">
            <a:alphaModFix/>
          </a:blip>
          <a:stretch>
            <a:fillRect/>
          </a:stretch>
        </p:blipFill>
        <p:spPr>
          <a:xfrm>
            <a:off x="6198200" y="598322"/>
            <a:ext cx="2497050" cy="18703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Results: PSO</a:t>
            </a:r>
          </a:p>
        </p:txBody>
      </p:sp>
      <p:pic>
        <p:nvPicPr>
          <p:cNvPr id="200" name="Shape 200"/>
          <p:cNvPicPr preferRelativeResize="0"/>
          <p:nvPr/>
        </p:nvPicPr>
        <p:blipFill>
          <a:blip r:embed="rId3">
            <a:alphaModFix/>
          </a:blip>
          <a:stretch>
            <a:fillRect/>
          </a:stretch>
        </p:blipFill>
        <p:spPr>
          <a:xfrm>
            <a:off x="1357925" y="1133575"/>
            <a:ext cx="6597318"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Future Work</a:t>
            </a:r>
          </a:p>
        </p:txBody>
      </p:sp>
      <p:sp>
        <p:nvSpPr>
          <p:cNvPr id="206" name="Shape 206"/>
          <p:cNvSpPr txBox="1"/>
          <p:nvPr>
            <p:ph idx="1" type="body"/>
          </p:nvPr>
        </p:nvSpPr>
        <p:spPr>
          <a:xfrm>
            <a:off x="311700" y="1152475"/>
            <a:ext cx="3727800" cy="3416400"/>
          </a:xfrm>
          <a:prstGeom prst="rect">
            <a:avLst/>
          </a:prstGeom>
        </p:spPr>
        <p:txBody>
          <a:bodyPr anchorCtr="0" anchor="t" bIns="91425" lIns="91425" rIns="91425" tIns="91425">
            <a:noAutofit/>
          </a:bodyPr>
          <a:lstStyle/>
          <a:p>
            <a:pPr indent="-228600" lvl="0" marL="457200" rtl="0">
              <a:spcBef>
                <a:spcPts val="0"/>
              </a:spcBef>
            </a:pPr>
            <a:r>
              <a:rPr lang="en"/>
              <a:t>Polygons beyond triangles - more appropriate for some images</a:t>
            </a:r>
            <a:br>
              <a:rPr lang="en"/>
            </a:br>
          </a:p>
          <a:p>
            <a:pPr indent="-228600" lvl="0" marL="457200" rtl="0">
              <a:spcBef>
                <a:spcPts val="0"/>
              </a:spcBef>
            </a:pPr>
            <a:r>
              <a:rPr lang="en"/>
              <a:t>Refine algorithm</a:t>
            </a:r>
            <a:br>
              <a:rPr lang="en"/>
            </a:br>
          </a:p>
          <a:p>
            <a:pPr indent="-228600" lvl="0" marL="457200" rtl="0">
              <a:spcBef>
                <a:spcPts val="0"/>
              </a:spcBef>
            </a:pPr>
            <a:r>
              <a:rPr lang="en"/>
              <a:t>Speed problems - how to solve this</a:t>
            </a:r>
            <a:br>
              <a:rPr lang="en"/>
            </a:br>
          </a:p>
          <a:p>
            <a:pPr indent="-228600" lvl="0" marL="457200" rtl="0">
              <a:spcBef>
                <a:spcPts val="0"/>
              </a:spcBef>
            </a:pPr>
            <a:r>
              <a:rPr lang="en"/>
              <a:t>Advanced initialization tactics</a:t>
            </a:r>
          </a:p>
        </p:txBody>
      </p:sp>
      <p:pic>
        <p:nvPicPr>
          <p:cNvPr id="207" name="Shape 207"/>
          <p:cNvPicPr preferRelativeResize="0"/>
          <p:nvPr/>
        </p:nvPicPr>
        <p:blipFill>
          <a:blip r:embed="rId3">
            <a:alphaModFix/>
          </a:blip>
          <a:stretch>
            <a:fillRect/>
          </a:stretch>
        </p:blipFill>
        <p:spPr>
          <a:xfrm>
            <a:off x="4703950" y="695325"/>
            <a:ext cx="3810000" cy="3752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Summary and Conclusions</a:t>
            </a:r>
          </a:p>
        </p:txBody>
      </p:sp>
      <p:sp>
        <p:nvSpPr>
          <p:cNvPr id="213" name="Shape 21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Using triangles to recreate images is not the most effective method for image re-creation</a:t>
            </a:r>
          </a:p>
          <a:p>
            <a:pPr indent="-228600" lvl="0" marL="457200" rtl="0">
              <a:spcBef>
                <a:spcPts val="0"/>
              </a:spcBef>
            </a:pPr>
            <a:r>
              <a:rPr lang="en"/>
              <a:t>We were able to accurately, to some effect, recreate high contrast images with simple shapes; however, we struggled with more complex images</a:t>
            </a:r>
          </a:p>
          <a:p>
            <a:pPr indent="-228600" lvl="0" marL="457200" rtl="0">
              <a:spcBef>
                <a:spcPts val="0"/>
              </a:spcBef>
            </a:pPr>
            <a:r>
              <a:rPr lang="en"/>
              <a:t>The speed of the algorithm is an issue</a:t>
            </a:r>
          </a:p>
          <a:p>
            <a:pPr indent="-228600" lvl="1" marL="914400" rtl="0">
              <a:spcBef>
                <a:spcPts val="0"/>
              </a:spcBef>
            </a:pPr>
            <a:r>
              <a:rPr lang="en"/>
              <a:t>Limited our ability to fully test the effectiveness of PSO</a:t>
            </a:r>
          </a:p>
          <a:p>
            <a:pPr indent="-228600" lvl="0" marL="457200">
              <a:spcBef>
                <a:spcPts val="0"/>
              </a:spcBef>
            </a:pPr>
            <a:r>
              <a:rPr lang="en"/>
              <a:t>The pictures are pretty though!</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pic>
        <p:nvPicPr>
          <p:cNvPr descr="Image result for stephen majercik bowdoin" id="218" name="Shape 218"/>
          <p:cNvPicPr preferRelativeResize="0"/>
          <p:nvPr/>
        </p:nvPicPr>
        <p:blipFill>
          <a:blip r:embed="rId3">
            <a:alphaModFix/>
          </a:blip>
          <a:stretch>
            <a:fillRect/>
          </a:stretch>
        </p:blipFill>
        <p:spPr>
          <a:xfrm>
            <a:off x="4571999" y="285750"/>
            <a:ext cx="4571999" cy="4572000"/>
          </a:xfrm>
          <a:prstGeom prst="rect">
            <a:avLst/>
          </a:prstGeom>
          <a:noFill/>
          <a:ln>
            <a:noFill/>
          </a:ln>
        </p:spPr>
      </p:pic>
      <p:pic>
        <p:nvPicPr>
          <p:cNvPr id="219" name="Shape 219"/>
          <p:cNvPicPr preferRelativeResize="0"/>
          <p:nvPr/>
        </p:nvPicPr>
        <p:blipFill>
          <a:blip r:embed="rId4">
            <a:alphaModFix/>
          </a:blip>
          <a:stretch>
            <a:fillRect/>
          </a:stretch>
        </p:blipFill>
        <p:spPr>
          <a:xfrm>
            <a:off x="0" y="285750"/>
            <a:ext cx="4572000" cy="457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Problem: Image Re-Creation</a:t>
            </a:r>
          </a:p>
        </p:txBody>
      </p:sp>
      <p:sp>
        <p:nvSpPr>
          <p:cNvPr id="69" name="Shape 69"/>
          <p:cNvSpPr txBox="1"/>
          <p:nvPr>
            <p:ph idx="1" type="body"/>
          </p:nvPr>
        </p:nvSpPr>
        <p:spPr>
          <a:xfrm>
            <a:off x="311700" y="1152475"/>
            <a:ext cx="4256100" cy="34164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pPr>
            <a:r>
              <a:rPr lang="en"/>
              <a:t>Inspiration: Roger Alsing, Blogger</a:t>
            </a:r>
            <a:br>
              <a:rPr lang="en"/>
            </a:br>
            <a:br>
              <a:rPr lang="en"/>
            </a:br>
          </a:p>
          <a:p>
            <a:pPr indent="-228600" lvl="0" marL="457200" rtl="0">
              <a:spcBef>
                <a:spcPts val="0"/>
              </a:spcBef>
            </a:pPr>
            <a:r>
              <a:rPr lang="en" u="sng">
                <a:solidFill>
                  <a:schemeClr val="hlink"/>
                </a:solidFill>
                <a:hlinkClick r:id="rId3"/>
              </a:rPr>
              <a:t>Chris Cummins - Grow Your Own Picture</a:t>
            </a:r>
          </a:p>
        </p:txBody>
      </p:sp>
      <p:pic>
        <p:nvPicPr>
          <p:cNvPr id="70" name="Shape 70"/>
          <p:cNvPicPr preferRelativeResize="0"/>
          <p:nvPr/>
        </p:nvPicPr>
        <p:blipFill>
          <a:blip r:embed="rId4">
            <a:alphaModFix/>
          </a:blip>
          <a:stretch>
            <a:fillRect/>
          </a:stretch>
        </p:blipFill>
        <p:spPr>
          <a:xfrm>
            <a:off x="5567675" y="321449"/>
            <a:ext cx="2799049" cy="4500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Problem: </a:t>
            </a:r>
            <a:r>
              <a:rPr lang="en"/>
              <a:t>Parameter Optimization</a:t>
            </a:r>
          </a:p>
        </p:txBody>
      </p:sp>
      <p:sp>
        <p:nvSpPr>
          <p:cNvPr id="76" name="Shape 76"/>
          <p:cNvSpPr txBox="1"/>
          <p:nvPr>
            <p:ph idx="1" type="body"/>
          </p:nvPr>
        </p:nvSpPr>
        <p:spPr>
          <a:xfrm>
            <a:off x="311700" y="1152475"/>
            <a:ext cx="4256100" cy="3416400"/>
          </a:xfrm>
          <a:prstGeom prst="rect">
            <a:avLst/>
          </a:prstGeom>
        </p:spPr>
        <p:txBody>
          <a:bodyPr anchorCtr="0" anchor="t" bIns="91425" lIns="91425" rIns="91425" tIns="91425">
            <a:noAutofit/>
          </a:bodyPr>
          <a:lstStyle/>
          <a:p>
            <a:pPr indent="-228600" lvl="0" marL="457200" rtl="0">
              <a:spcBef>
                <a:spcPts val="0"/>
              </a:spcBef>
            </a:pPr>
            <a:r>
              <a:rPr lang="en"/>
              <a:t>Limitations of previous parameter testing</a:t>
            </a:r>
            <a:br>
              <a:rPr lang="en"/>
            </a:br>
            <a:br>
              <a:rPr lang="en"/>
            </a:br>
          </a:p>
          <a:p>
            <a:pPr indent="-228600" lvl="0" marL="457200" rtl="0">
              <a:spcBef>
                <a:spcPts val="0"/>
              </a:spcBef>
            </a:pPr>
            <a:r>
              <a:rPr lang="en"/>
              <a:t>Wait! We’ve been looking at optimization all semester!</a:t>
            </a:r>
            <a:br>
              <a:rPr lang="en"/>
            </a:br>
            <a:br>
              <a:rPr lang="en"/>
            </a:br>
          </a:p>
          <a:p>
            <a:pPr indent="-228600" lvl="0" marL="457200" rtl="0">
              <a:spcBef>
                <a:spcPts val="0"/>
              </a:spcBef>
            </a:pPr>
            <a:r>
              <a:rPr lang="en"/>
              <a:t>PSO for Parameter Optimization?</a:t>
            </a:r>
          </a:p>
        </p:txBody>
      </p:sp>
      <p:pic>
        <p:nvPicPr>
          <p:cNvPr id="77" name="Shape 77"/>
          <p:cNvPicPr preferRelativeResize="0"/>
          <p:nvPr/>
        </p:nvPicPr>
        <p:blipFill rotWithShape="1">
          <a:blip r:embed="rId3">
            <a:alphaModFix/>
          </a:blip>
          <a:srcRect b="0" l="0" r="14229" t="0"/>
          <a:stretch/>
        </p:blipFill>
        <p:spPr>
          <a:xfrm>
            <a:off x="4728824" y="1467937"/>
            <a:ext cx="4103475" cy="278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Approach: GA - How they do it</a:t>
            </a:r>
          </a:p>
        </p:txBody>
      </p:sp>
      <p:sp>
        <p:nvSpPr>
          <p:cNvPr id="83" name="Shape 8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Quick Reminder:</a:t>
            </a:r>
          </a:p>
          <a:p>
            <a:pPr indent="-228600" lvl="0" marL="457200" rtl="0">
              <a:spcBef>
                <a:spcPts val="0"/>
              </a:spcBef>
            </a:pPr>
            <a:r>
              <a:rPr lang="en"/>
              <a:t>GA works by evolving a population over a number of generations</a:t>
            </a:r>
          </a:p>
          <a:p>
            <a:pPr indent="-228600" lvl="0" marL="457200" rtl="0">
              <a:spcBef>
                <a:spcPts val="0"/>
              </a:spcBef>
            </a:pPr>
            <a:r>
              <a:rPr lang="en"/>
              <a:t>Each individual in the population represents a candidate solution</a:t>
            </a:r>
          </a:p>
          <a:p>
            <a:pPr indent="-228600" lvl="0" marL="457200" rtl="0">
              <a:spcBef>
                <a:spcPts val="0"/>
              </a:spcBef>
            </a:pPr>
            <a:r>
              <a:rPr lang="en"/>
              <a:t>Selection is applied</a:t>
            </a:r>
          </a:p>
          <a:p>
            <a:pPr indent="-228600" lvl="0" marL="457200" rtl="0">
              <a:spcBef>
                <a:spcPts val="0"/>
              </a:spcBef>
            </a:pPr>
            <a:r>
              <a:rPr lang="en"/>
              <a:t>Recombination (crossover) is applied</a:t>
            </a:r>
          </a:p>
          <a:p>
            <a:pPr indent="-228600" lvl="0" marL="457200" rtl="0">
              <a:spcBef>
                <a:spcPts val="0"/>
              </a:spcBef>
            </a:pPr>
            <a:r>
              <a:rPr lang="en"/>
              <a:t>Mutation is applied</a:t>
            </a:r>
          </a:p>
          <a:p>
            <a:pPr lvl="0" rtl="0">
              <a:spcBef>
                <a:spcPts val="0"/>
              </a:spcBef>
              <a:buNone/>
            </a:pPr>
            <a:r>
              <a:rPr lang="en"/>
              <a:t>We used GA to solve MAXSAT problems in Project 1.</a:t>
            </a:r>
          </a:p>
          <a:p>
            <a:pPr lvl="0" rtl="0">
              <a:spcBef>
                <a:spcPts val="0"/>
              </a:spcBef>
              <a:buNone/>
            </a:pPr>
            <a:r>
              <a:rPr lang="en"/>
              <a:t>Here we’re using it to recreate images using a limited number of polygons.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Approach: How GA Applies</a:t>
            </a:r>
          </a:p>
        </p:txBody>
      </p:sp>
      <p:sp>
        <p:nvSpPr>
          <p:cNvPr id="89" name="Shape 8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Individual = collection of triangles forming an image</a:t>
            </a:r>
          </a:p>
          <a:p>
            <a:pPr indent="-228600" lvl="0" marL="457200" rtl="0">
              <a:spcBef>
                <a:spcPts val="0"/>
              </a:spcBef>
            </a:pPr>
            <a:r>
              <a:rPr lang="en"/>
              <a:t>Fitness = pixel by pixel comparison, sum of color differences</a:t>
            </a:r>
          </a:p>
          <a:p>
            <a:pPr indent="-228600" lvl="1" marL="914400" rtl="0">
              <a:spcBef>
                <a:spcPts val="0"/>
              </a:spcBef>
            </a:pPr>
            <a:r>
              <a:rPr lang="en"/>
              <a:t>Requires each individual to draw image each fitness call</a:t>
            </a:r>
          </a:p>
          <a:p>
            <a:pPr indent="-228600" lvl="1" marL="914400" rtl="0">
              <a:spcBef>
                <a:spcPts val="0"/>
              </a:spcBef>
            </a:pPr>
            <a:r>
              <a:rPr lang="en"/>
              <a:t>Image resolution has huge impacts on runtime</a:t>
            </a:r>
          </a:p>
          <a:p>
            <a:pPr indent="-228600" lvl="0" marL="457200" rtl="0">
              <a:spcBef>
                <a:spcPts val="0"/>
              </a:spcBef>
            </a:pPr>
            <a:r>
              <a:rPr lang="en"/>
              <a:t>Selection = Boltzmann</a:t>
            </a:r>
          </a:p>
          <a:p>
            <a:pPr indent="-228600" lvl="0" marL="457200" rtl="0">
              <a:spcBef>
                <a:spcPts val="0"/>
              </a:spcBef>
            </a:pPr>
            <a:r>
              <a:rPr lang="en"/>
              <a:t>Crossover = Uniform</a:t>
            </a:r>
          </a:p>
          <a:p>
            <a:pPr indent="-228600" lvl="0" marL="457200" rtl="0">
              <a:spcBef>
                <a:spcPts val="0"/>
              </a:spcBef>
            </a:pPr>
            <a:r>
              <a:rPr lang="en"/>
              <a:t>Mutation changes vertices, color, &amp; alpha of triangles</a:t>
            </a:r>
          </a:p>
          <a:p>
            <a:pPr indent="-228600" lvl="7" marL="3657600" rtl="0">
              <a:spcBef>
                <a:spcPts val="0"/>
              </a:spcBef>
            </a:pPr>
            <a:r>
              <a:rPr lang="en"/>
              <a:t>Example random individual:</a:t>
            </a:r>
          </a:p>
          <a:p>
            <a:pPr indent="-228600" lvl="0" marL="457200" rtl="0">
              <a:spcBef>
                <a:spcPts val="0"/>
              </a:spcBef>
            </a:pPr>
            <a:r>
              <a:rPr lang="en"/>
              <a:t>Introduce elitism</a:t>
            </a:r>
          </a:p>
          <a:p>
            <a:pPr indent="-228600" lvl="1" marL="914400" rtl="0">
              <a:spcBef>
                <a:spcPts val="0"/>
              </a:spcBef>
            </a:pPr>
            <a:r>
              <a:rPr lang="en"/>
              <a:t>Save and re-insert best individual from the last generation (replacing current worst)</a:t>
            </a:r>
          </a:p>
          <a:p>
            <a:pPr indent="-228600" lvl="1" marL="914400" rtl="0">
              <a:spcBef>
                <a:spcPts val="0"/>
              </a:spcBef>
            </a:pPr>
            <a:r>
              <a:rPr lang="en"/>
              <a:t>Ensure progress</a:t>
            </a:r>
          </a:p>
          <a:p>
            <a:pPr lvl="0">
              <a:spcBef>
                <a:spcPts val="0"/>
              </a:spcBef>
              <a:buClr>
                <a:schemeClr val="dk1"/>
              </a:buClr>
              <a:buSzPct val="61111"/>
              <a:buFont typeface="Arial"/>
              <a:buNone/>
            </a:pPr>
            <a:r>
              <a:t/>
            </a:r>
            <a:endParaRPr/>
          </a:p>
        </p:txBody>
      </p:sp>
      <p:pic>
        <p:nvPicPr>
          <p:cNvPr id="90" name="Shape 90"/>
          <p:cNvPicPr preferRelativeResize="0"/>
          <p:nvPr/>
        </p:nvPicPr>
        <p:blipFill>
          <a:blip r:embed="rId3">
            <a:alphaModFix/>
          </a:blip>
          <a:stretch>
            <a:fillRect/>
          </a:stretch>
        </p:blipFill>
        <p:spPr>
          <a:xfrm>
            <a:off x="7015650" y="1665225"/>
            <a:ext cx="2128349" cy="2128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pic>
        <p:nvPicPr>
          <p:cNvPr id="95" name="Shape 95"/>
          <p:cNvPicPr preferRelativeResize="0"/>
          <p:nvPr/>
        </p:nvPicPr>
        <p:blipFill>
          <a:blip r:embed="rId3">
            <a:alphaModFix/>
          </a:blip>
          <a:stretch>
            <a:fillRect/>
          </a:stretch>
        </p:blipFill>
        <p:spPr>
          <a:xfrm>
            <a:off x="4712450" y="2555474"/>
            <a:ext cx="4431550" cy="2588025"/>
          </a:xfrm>
          <a:prstGeom prst="rect">
            <a:avLst/>
          </a:prstGeom>
          <a:noFill/>
          <a:ln>
            <a:noFill/>
          </a:ln>
        </p:spPr>
      </p:pic>
      <p:sp>
        <p:nvSpPr>
          <p:cNvPr id="96" name="Shape 9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Approach: PSO</a:t>
            </a:r>
          </a:p>
        </p:txBody>
      </p:sp>
      <p:sp>
        <p:nvSpPr>
          <p:cNvPr id="97" name="Shape 97"/>
          <p:cNvSpPr txBox="1"/>
          <p:nvPr>
            <p:ph idx="1" type="body"/>
          </p:nvPr>
        </p:nvSpPr>
        <p:spPr>
          <a:xfrm>
            <a:off x="311700" y="1145175"/>
            <a:ext cx="6680400" cy="3416400"/>
          </a:xfrm>
          <a:prstGeom prst="rect">
            <a:avLst/>
          </a:prstGeom>
        </p:spPr>
        <p:txBody>
          <a:bodyPr anchorCtr="0" anchor="t" bIns="91425" lIns="91425" rIns="91425" tIns="91425">
            <a:noAutofit/>
          </a:bodyPr>
          <a:lstStyle/>
          <a:p>
            <a:pPr indent="-228600" lvl="0" marL="457200" rtl="0">
              <a:spcBef>
                <a:spcPts val="0"/>
              </a:spcBef>
            </a:pPr>
            <a:r>
              <a:rPr lang="en"/>
              <a:t>Code adapted from Project 2 to run on a GA</a:t>
            </a:r>
          </a:p>
          <a:p>
            <a:pPr indent="-228600" lvl="0" marL="457200" rtl="0">
              <a:spcBef>
                <a:spcPts val="0"/>
              </a:spcBef>
            </a:pPr>
            <a:r>
              <a:rPr lang="en"/>
              <a:t>Positions and velocities in the solution space</a:t>
            </a:r>
          </a:p>
          <a:p>
            <a:pPr indent="-228600" lvl="0" marL="457200" rtl="0">
              <a:spcBef>
                <a:spcPts val="0"/>
              </a:spcBef>
            </a:pPr>
            <a:r>
              <a:rPr lang="en"/>
              <a:t>Usually runs for 5,000-10,000 iterations with 15-50 particles</a:t>
            </a:r>
          </a:p>
          <a:p>
            <a:pPr indent="-228600" lvl="1" marL="914400" rtl="0">
              <a:spcBef>
                <a:spcPts val="0"/>
              </a:spcBef>
            </a:pPr>
            <a:r>
              <a:rPr lang="en"/>
              <a:t>We ran it for 50 iterations with 10 particles</a:t>
            </a:r>
          </a:p>
          <a:p>
            <a:pPr indent="-228600" lvl="0" marL="457200" rtl="0">
              <a:spcBef>
                <a:spcPts val="0"/>
              </a:spcBef>
            </a:pPr>
            <a:r>
              <a:rPr lang="en"/>
              <a:t>Usually optimizing a complex multidimensional function</a:t>
            </a:r>
          </a:p>
          <a:p>
            <a:pPr indent="-228600" lvl="1" marL="914400" rtl="0">
              <a:spcBef>
                <a:spcPts val="0"/>
              </a:spcBef>
            </a:pPr>
            <a:r>
              <a:rPr lang="en"/>
              <a:t>We were optimizing 7 dimensions of parameters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Testing Methodology: </a:t>
            </a:r>
            <a:r>
              <a:rPr b="1" lang="en"/>
              <a:t>PSO</a:t>
            </a:r>
          </a:p>
        </p:txBody>
      </p:sp>
      <p:sp>
        <p:nvSpPr>
          <p:cNvPr id="103" name="Shape 103"/>
          <p:cNvSpPr txBox="1"/>
          <p:nvPr>
            <p:ph idx="1" type="body"/>
          </p:nvPr>
        </p:nvSpPr>
        <p:spPr>
          <a:xfrm>
            <a:off x="311700" y="1152475"/>
            <a:ext cx="8520600" cy="3863700"/>
          </a:xfrm>
          <a:prstGeom prst="rect">
            <a:avLst/>
          </a:prstGeom>
        </p:spPr>
        <p:txBody>
          <a:bodyPr anchorCtr="0" anchor="t" bIns="91425" lIns="91425" rIns="91425" tIns="91425">
            <a:noAutofit/>
          </a:bodyPr>
          <a:lstStyle/>
          <a:p>
            <a:pPr indent="-330200" lvl="0" marL="457200" rtl="0">
              <a:spcBef>
                <a:spcPts val="0"/>
              </a:spcBef>
              <a:buClr>
                <a:srgbClr val="000000"/>
              </a:buClr>
              <a:buSzPct val="100000"/>
            </a:pPr>
            <a:r>
              <a:rPr lang="en" sz="1600">
                <a:solidFill>
                  <a:srgbClr val="000000"/>
                </a:solidFill>
              </a:rPr>
              <a:t>Fix PSO parameters</a:t>
            </a:r>
          </a:p>
          <a:p>
            <a:pPr indent="-330200" lvl="1" marL="914400" rtl="0">
              <a:spcBef>
                <a:spcPts val="0"/>
              </a:spcBef>
              <a:buClr>
                <a:srgbClr val="000000"/>
              </a:buClr>
              <a:buSzPct val="100000"/>
            </a:pPr>
            <a:r>
              <a:rPr lang="en" sz="1600">
                <a:solidFill>
                  <a:srgbClr val="000000"/>
                </a:solidFill>
              </a:rPr>
              <a:t>10 particles</a:t>
            </a:r>
          </a:p>
          <a:p>
            <a:pPr indent="-330200" lvl="1" marL="914400" rtl="0">
              <a:spcBef>
                <a:spcPts val="0"/>
              </a:spcBef>
              <a:buClr>
                <a:srgbClr val="000000"/>
              </a:buClr>
              <a:buSzPct val="100000"/>
            </a:pPr>
            <a:r>
              <a:rPr lang="en" sz="1600">
                <a:solidFill>
                  <a:srgbClr val="000000"/>
                </a:solidFill>
              </a:rPr>
              <a:t>50 iterations</a:t>
            </a:r>
          </a:p>
          <a:p>
            <a:pPr indent="-330200" lvl="1" marL="914400" rtl="0">
              <a:spcBef>
                <a:spcPts val="0"/>
              </a:spcBef>
              <a:buClr>
                <a:srgbClr val="000000"/>
              </a:buClr>
              <a:buSzPct val="100000"/>
            </a:pPr>
            <a:r>
              <a:rPr lang="en" sz="1600">
                <a:solidFill>
                  <a:srgbClr val="000000"/>
                </a:solidFill>
              </a:rPr>
              <a:t>Random Neighborhood Topology</a:t>
            </a:r>
          </a:p>
          <a:p>
            <a:pPr indent="-330200" lvl="0" marL="457200" rtl="0">
              <a:spcBef>
                <a:spcPts val="0"/>
              </a:spcBef>
              <a:buClr>
                <a:srgbClr val="000000"/>
              </a:buClr>
              <a:buSzPct val="100000"/>
            </a:pPr>
            <a:r>
              <a:rPr lang="en" sz="1600">
                <a:solidFill>
                  <a:srgbClr val="000000"/>
                </a:solidFill>
              </a:rPr>
              <a:t>Optimize GA parameters, each parameter being a dimension in the particle’s position vector</a:t>
            </a:r>
          </a:p>
          <a:p>
            <a:pPr indent="-330200" lvl="1" marL="914400" rtl="0">
              <a:spcBef>
                <a:spcPts val="0"/>
              </a:spcBef>
              <a:buClr>
                <a:srgbClr val="000000"/>
              </a:buClr>
              <a:buSzPct val="100000"/>
            </a:pPr>
            <a:r>
              <a:rPr lang="en" sz="1600">
                <a:solidFill>
                  <a:srgbClr val="000000"/>
                </a:solidFill>
              </a:rPr>
              <a:t>Individuals</a:t>
            </a:r>
          </a:p>
          <a:p>
            <a:pPr indent="-330200" lvl="1" marL="914400" rtl="0">
              <a:spcBef>
                <a:spcPts val="0"/>
              </a:spcBef>
              <a:buClr>
                <a:srgbClr val="000000"/>
              </a:buClr>
              <a:buSzPct val="100000"/>
            </a:pPr>
            <a:r>
              <a:rPr lang="en" sz="1600">
                <a:solidFill>
                  <a:srgbClr val="000000"/>
                </a:solidFill>
              </a:rPr>
              <a:t>Number of triangles</a:t>
            </a:r>
          </a:p>
          <a:p>
            <a:pPr indent="-330200" lvl="1" marL="914400" rtl="0">
              <a:spcBef>
                <a:spcPts val="0"/>
              </a:spcBef>
              <a:buClr>
                <a:srgbClr val="000000"/>
              </a:buClr>
              <a:buSzPct val="100000"/>
            </a:pPr>
            <a:r>
              <a:rPr lang="en" sz="1600">
                <a:solidFill>
                  <a:srgbClr val="000000"/>
                </a:solidFill>
              </a:rPr>
              <a:t>Probability of crossover</a:t>
            </a:r>
          </a:p>
          <a:p>
            <a:pPr indent="-330200" lvl="1" marL="914400" rtl="0">
              <a:spcBef>
                <a:spcPts val="0"/>
              </a:spcBef>
              <a:buClr>
                <a:srgbClr val="000000"/>
              </a:buClr>
              <a:buSzPct val="100000"/>
            </a:pPr>
            <a:r>
              <a:rPr lang="en" sz="1600">
                <a:solidFill>
                  <a:srgbClr val="000000"/>
                </a:solidFill>
              </a:rPr>
              <a:t>Probability of mutation</a:t>
            </a:r>
          </a:p>
          <a:p>
            <a:pPr indent="-330200" lvl="1" marL="914400" rtl="0">
              <a:spcBef>
                <a:spcPts val="0"/>
              </a:spcBef>
              <a:buClr>
                <a:srgbClr val="000000"/>
              </a:buClr>
              <a:buSzPct val="100000"/>
            </a:pPr>
            <a:r>
              <a:rPr lang="en" sz="1600">
                <a:solidFill>
                  <a:srgbClr val="000000"/>
                </a:solidFill>
              </a:rPr>
              <a:t>Alpha/color/position mutation amount</a:t>
            </a:r>
          </a:p>
          <a:p>
            <a:pPr indent="-330200" lvl="0" marL="457200" rtl="0">
              <a:spcBef>
                <a:spcPts val="0"/>
              </a:spcBef>
              <a:buClr>
                <a:srgbClr val="000000"/>
              </a:buClr>
              <a:buSzPct val="100000"/>
            </a:pPr>
            <a:r>
              <a:rPr lang="en" sz="1600">
                <a:solidFill>
                  <a:srgbClr val="000000"/>
                </a:solidFill>
              </a:rPr>
              <a:t>GA was fixed to run for 1 minute instead of a number of a given number of generations</a:t>
            </a:r>
          </a:p>
          <a:p>
            <a:pPr indent="-330200" lvl="0" marL="457200" rtl="0">
              <a:spcBef>
                <a:spcPts val="0"/>
              </a:spcBef>
              <a:buClr>
                <a:srgbClr val="000000"/>
              </a:buClr>
              <a:buSzPct val="100000"/>
            </a:pPr>
            <a:r>
              <a:rPr lang="en" sz="1600">
                <a:solidFill>
                  <a:srgbClr val="000000"/>
                </a:solidFill>
              </a:rPr>
              <a:t>Tested on three images: 2 simple, 1 complex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Results: GA</a:t>
            </a:r>
          </a:p>
        </p:txBody>
      </p:sp>
      <p:sp>
        <p:nvSpPr>
          <p:cNvPr id="109" name="Shape 109"/>
          <p:cNvSpPr txBox="1"/>
          <p:nvPr>
            <p:ph idx="1" type="body"/>
          </p:nvPr>
        </p:nvSpPr>
        <p:spPr>
          <a:xfrm>
            <a:off x="311700" y="1152475"/>
            <a:ext cx="4264500" cy="34164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 sz="1200"/>
              <a:t>5 individuals</a:t>
            </a:r>
          </a:p>
          <a:p>
            <a:pPr lvl="0">
              <a:spcBef>
                <a:spcPts val="0"/>
              </a:spcBef>
              <a:buClr>
                <a:schemeClr val="dk1"/>
              </a:buClr>
              <a:buSzPct val="91666"/>
              <a:buFont typeface="Arial"/>
              <a:buNone/>
            </a:pPr>
            <a:r>
              <a:rPr lang="en" sz="1200"/>
              <a:t>20 triangles</a:t>
            </a:r>
          </a:p>
          <a:p>
            <a:pPr lvl="0">
              <a:spcBef>
                <a:spcPts val="0"/>
              </a:spcBef>
              <a:buClr>
                <a:schemeClr val="dk1"/>
              </a:buClr>
              <a:buSzPct val="91666"/>
              <a:buFont typeface="Arial"/>
              <a:buNone/>
            </a:pPr>
            <a:r>
              <a:rPr lang="en" sz="1200"/>
              <a:t>0.4 pC</a:t>
            </a:r>
          </a:p>
          <a:p>
            <a:pPr lvl="0">
              <a:spcBef>
                <a:spcPts val="0"/>
              </a:spcBef>
              <a:buClr>
                <a:schemeClr val="dk1"/>
              </a:buClr>
              <a:buSzPct val="91666"/>
              <a:buFont typeface="Arial"/>
              <a:buNone/>
            </a:pPr>
            <a:r>
              <a:rPr lang="en" sz="1200"/>
              <a:t>0.1 pM</a:t>
            </a:r>
          </a:p>
          <a:p>
            <a:pPr lvl="0">
              <a:spcBef>
                <a:spcPts val="0"/>
              </a:spcBef>
              <a:buClr>
                <a:schemeClr val="dk1"/>
              </a:buClr>
              <a:buSzPct val="91666"/>
              <a:buFont typeface="Arial"/>
              <a:buNone/>
            </a:pPr>
            <a:r>
              <a:rPr lang="en" sz="1200"/>
              <a:t>0.1 alpha mutation amount</a:t>
            </a:r>
          </a:p>
          <a:p>
            <a:pPr lvl="0">
              <a:lnSpc>
                <a:spcPct val="115000"/>
              </a:lnSpc>
              <a:spcBef>
                <a:spcPts val="0"/>
              </a:spcBef>
              <a:buClr>
                <a:schemeClr val="dk1"/>
              </a:buClr>
              <a:buSzPct val="91666"/>
              <a:buFont typeface="Arial"/>
              <a:buNone/>
            </a:pPr>
            <a:r>
              <a:rPr lang="en" sz="1200"/>
              <a:t>19.8 point (x,y) mutation amount (20% of total)</a:t>
            </a:r>
          </a:p>
          <a:p>
            <a:pPr lvl="0">
              <a:spcBef>
                <a:spcPts val="0"/>
              </a:spcBef>
              <a:buNone/>
            </a:pPr>
            <a:r>
              <a:rPr lang="en" sz="1200"/>
              <a:t>15 color mutation amount</a:t>
            </a:r>
          </a:p>
          <a:p>
            <a:pPr lvl="0" rtl="0">
              <a:spcBef>
                <a:spcPts val="0"/>
              </a:spcBef>
              <a:buNone/>
            </a:pPr>
            <a:r>
              <a:rPr lang="en" sz="1200"/>
              <a:t>10,000 generations</a:t>
            </a:r>
          </a:p>
        </p:txBody>
      </p:sp>
      <p:pic>
        <p:nvPicPr>
          <p:cNvPr id="110" name="Shape 110"/>
          <p:cNvPicPr preferRelativeResize="0"/>
          <p:nvPr/>
        </p:nvPicPr>
        <p:blipFill>
          <a:blip r:embed="rId3">
            <a:alphaModFix/>
          </a:blip>
          <a:stretch>
            <a:fillRect/>
          </a:stretch>
        </p:blipFill>
        <p:spPr>
          <a:xfrm>
            <a:off x="4972725" y="661262"/>
            <a:ext cx="3859570" cy="3820974"/>
          </a:xfrm>
          <a:prstGeom prst="rect">
            <a:avLst/>
          </a:prstGeom>
          <a:noFill/>
          <a:ln>
            <a:noFill/>
          </a:ln>
        </p:spPr>
      </p:pic>
      <p:pic>
        <p:nvPicPr>
          <p:cNvPr id="111" name="Shape 111"/>
          <p:cNvPicPr preferRelativeResize="0"/>
          <p:nvPr/>
        </p:nvPicPr>
        <p:blipFill>
          <a:blip r:embed="rId4">
            <a:alphaModFix/>
          </a:blip>
          <a:stretch>
            <a:fillRect/>
          </a:stretch>
        </p:blipFill>
        <p:spPr>
          <a:xfrm>
            <a:off x="3034024" y="1741212"/>
            <a:ext cx="1738926" cy="16610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